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2"/>
  </p:notesMasterIdLst>
  <p:sldIdLst>
    <p:sldId id="283" r:id="rId3"/>
    <p:sldId id="267" r:id="rId4"/>
    <p:sldId id="268" r:id="rId5"/>
    <p:sldId id="269" r:id="rId6"/>
    <p:sldId id="270" r:id="rId7"/>
    <p:sldId id="256" r:id="rId8"/>
    <p:sldId id="260" r:id="rId9"/>
    <p:sldId id="257" r:id="rId10"/>
    <p:sldId id="258" r:id="rId11"/>
    <p:sldId id="281" r:id="rId12"/>
    <p:sldId id="282" r:id="rId13"/>
    <p:sldId id="279" r:id="rId14"/>
    <p:sldId id="262" r:id="rId15"/>
    <p:sldId id="263" r:id="rId16"/>
    <p:sldId id="273" r:id="rId17"/>
    <p:sldId id="275" r:id="rId18"/>
    <p:sldId id="276" r:id="rId19"/>
    <p:sldId id="277" r:id="rId20"/>
    <p:sldId id="28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3300"/>
    <a:srgbClr val="0F14D1"/>
    <a:srgbClr val="FF0066"/>
    <a:srgbClr val="33CC33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 snapToGrid="0">
      <p:cViewPr varScale="1">
        <p:scale>
          <a:sx n="83" d="100"/>
          <a:sy n="83" d="100"/>
        </p:scale>
        <p:origin x="56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735E32-3F14-4A23-968F-F0A52D7A8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60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sl-SI" smtClean="0"/>
              <a:t>Kliknite, če želite urediti slog podnaslova matrice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9E261-C086-43A5-A1F9-E65B96B12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01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FE32-CBF7-490C-9E42-28214E2BA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7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DFF21-3162-4DCD-A9C4-7D409246C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46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4E355-0978-498D-8FE3-F0292FAA6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6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DB044-68B1-4869-80FF-2DBD986ED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01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3B949-1D44-41D4-AB68-32200DA1D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44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F1E7E-093F-4A4D-9A4C-2AA469E63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68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62F46-40E3-4E75-84A0-B5ACC3182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79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F8AB2-49F1-45D2-9DDA-2619D2220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52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E4A94-46AD-43C1-8E9B-96D1D5B80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60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5DC00-32EC-4F2C-B6AE-A2C13704E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5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24AE3-B0C0-4260-8EBC-BAC02263F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67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6DF46-948F-4C2C-8D2B-D4D9E50E3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48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5BCEE-5164-46EF-9EDF-BDDFCE884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66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1BEC4-4078-40AE-9B90-3E5BC0085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1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0CEE7-8500-4D77-9CF0-F08BD77D2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4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3EDA4-2557-47AD-92CB-EB9E283B1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0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F674A-BB02-4CC0-9B37-20BD446B4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73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06D2C-D152-4098-AB61-88E383E90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3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4B38A-D1ED-4DFC-8EE6-7EDCBD626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7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BC42F-032F-48A4-8681-06A618282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62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D3C81-91F0-4A84-8EB1-70297E192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00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918B94-D7E5-4209-AB6A-582C38DB1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A4D213-C44C-4A85-AB05-97D16C6B7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hyperlink" Target="http://www.alpacaseller.com/gallery/Gallery_486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thumb/a/ac/Australian_Cashmere_Goats.jpg/800px-Australian_Cashmere_Goats.jpg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upload.wikimedia.org/wikipedia/commons/thumb/8/8c/EnglishAngoraRabbit.jpg/792px-EnglishAngoraRabbit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043710" y="1727199"/>
            <a:ext cx="71397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7200" b="1" spc="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TEKSTILNA VLAKNA</a:t>
            </a:r>
            <a:endParaRPr lang="sl-SI" sz="7200" b="1" spc="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246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Volna iz Alpaka ovc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430213"/>
            <a:ext cx="1905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6" name="Picture 4" descr="Angora zajec, moh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314325"/>
            <a:ext cx="2506663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6" descr="Kašmirska koz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4017963"/>
            <a:ext cx="30734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jeZBesedilom 6"/>
          <p:cNvSpPr txBox="1">
            <a:spLocks noChangeArrowheads="1"/>
          </p:cNvSpPr>
          <p:nvPr/>
        </p:nvSpPr>
        <p:spPr bwMode="auto">
          <a:xfrm>
            <a:off x="3859213" y="4965700"/>
            <a:ext cx="220345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l-SI" dirty="0"/>
              <a:t>KAŠMIRSKA KOZA</a:t>
            </a:r>
          </a:p>
        </p:txBody>
      </p:sp>
      <p:sp>
        <p:nvSpPr>
          <p:cNvPr id="8" name="PoljeZBesedilom 7"/>
          <p:cNvSpPr txBox="1">
            <a:spLocks noChangeArrowheads="1"/>
          </p:cNvSpPr>
          <p:nvPr/>
        </p:nvSpPr>
        <p:spPr bwMode="auto">
          <a:xfrm>
            <a:off x="3810000" y="5538788"/>
            <a:ext cx="2517775" cy="9223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sl-SI" b="1"/>
              <a:t>KAŠMIR</a:t>
            </a:r>
            <a:r>
              <a:rPr lang="sl-SI"/>
              <a:t> – ena najkvalitetnejših vrst volne</a:t>
            </a:r>
          </a:p>
        </p:txBody>
      </p:sp>
      <p:sp>
        <p:nvSpPr>
          <p:cNvPr id="9" name="PoljeZBesedilom 8"/>
          <p:cNvSpPr txBox="1">
            <a:spLocks noChangeArrowheads="1"/>
          </p:cNvSpPr>
          <p:nvPr/>
        </p:nvSpPr>
        <p:spPr bwMode="auto">
          <a:xfrm>
            <a:off x="5886450" y="2411413"/>
            <a:ext cx="220345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l-SI"/>
              <a:t>ANGORA ZAJEC</a:t>
            </a:r>
          </a:p>
        </p:txBody>
      </p:sp>
      <p:sp>
        <p:nvSpPr>
          <p:cNvPr id="10" name="PoljeZBesedilom 9"/>
          <p:cNvSpPr txBox="1">
            <a:spLocks noChangeArrowheads="1"/>
          </p:cNvSpPr>
          <p:nvPr/>
        </p:nvSpPr>
        <p:spPr bwMode="auto">
          <a:xfrm>
            <a:off x="6138863" y="3084513"/>
            <a:ext cx="2517775" cy="14779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sl-SI" b="1"/>
              <a:t>MOHER</a:t>
            </a:r>
            <a:r>
              <a:rPr lang="sl-SI"/>
              <a:t> je elastična, močna volna z dolgimi puhastimi vlakni, prijetna za oko in otip.</a:t>
            </a:r>
            <a:br>
              <a:rPr lang="sl-SI"/>
            </a:br>
            <a:endParaRPr lang="sl-SI"/>
          </a:p>
        </p:txBody>
      </p:sp>
      <p:sp>
        <p:nvSpPr>
          <p:cNvPr id="11" name="PoljeZBesedilom 10"/>
          <p:cNvSpPr txBox="1">
            <a:spLocks noChangeArrowheads="1"/>
          </p:cNvSpPr>
          <p:nvPr/>
        </p:nvSpPr>
        <p:spPr bwMode="auto">
          <a:xfrm>
            <a:off x="2746375" y="688975"/>
            <a:ext cx="1093788" cy="36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l-SI"/>
              <a:t>ALPAKA</a:t>
            </a:r>
          </a:p>
        </p:txBody>
      </p:sp>
      <p:sp>
        <p:nvSpPr>
          <p:cNvPr id="12" name="PoljeZBesedilom 11"/>
          <p:cNvSpPr txBox="1">
            <a:spLocks noChangeArrowheads="1"/>
          </p:cNvSpPr>
          <p:nvPr/>
        </p:nvSpPr>
        <p:spPr bwMode="auto">
          <a:xfrm>
            <a:off x="2651125" y="1463675"/>
            <a:ext cx="2517775" cy="1476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sl-SI"/>
              <a:t>Daje izredno </a:t>
            </a:r>
            <a:r>
              <a:rPr lang="sl-SI" b="1"/>
              <a:t>kakovostno volno</a:t>
            </a:r>
            <a:r>
              <a:rPr lang="sl-SI"/>
              <a:t>, visokega sijaja, ki je veliko boljša od ovčje.</a:t>
            </a:r>
            <a:br>
              <a:rPr lang="sl-SI"/>
            </a:b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999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594042"/>
          </a:xfrm>
        </p:spPr>
        <p:txBody>
          <a:bodyPr/>
          <a:lstStyle/>
          <a:p>
            <a:r>
              <a:rPr lang="sl-SI" b="1" dirty="0" smtClean="0">
                <a:solidFill>
                  <a:srgbClr val="FF3300"/>
                </a:solidFill>
                <a:latin typeface="Cooper Black" pitchFamily="18" charset="0"/>
              </a:rPr>
              <a:t>ZANIMIVOST</a:t>
            </a:r>
          </a:p>
        </p:txBody>
      </p:sp>
      <p:sp>
        <p:nvSpPr>
          <p:cNvPr id="10243" name="Ograda vsebine 2"/>
          <p:cNvSpPr>
            <a:spLocks noGrp="1"/>
          </p:cNvSpPr>
          <p:nvPr>
            <p:ph idx="1"/>
          </p:nvPr>
        </p:nvSpPr>
        <p:spPr>
          <a:xfrm>
            <a:off x="458788" y="1280160"/>
            <a:ext cx="8226425" cy="419258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i="1" dirty="0" smtClean="0">
                <a:latin typeface="Comic Sans MS" pitchFamily="66" charset="0"/>
              </a:rPr>
              <a:t>Svilopréjka je metulj, ki ni </a:t>
            </a:r>
            <a:r>
              <a:rPr lang="sl-SI" i="1" dirty="0" err="1" smtClean="0">
                <a:latin typeface="Comic Sans MS" pitchFamily="66" charset="0"/>
              </a:rPr>
              <a:t>živopisanih</a:t>
            </a:r>
            <a:r>
              <a:rPr lang="sl-SI" i="1" dirty="0" smtClean="0">
                <a:latin typeface="Comic Sans MS" pitchFamily="66" charset="0"/>
              </a:rPr>
              <a:t> barv kot metulji, ki jih poznamo, znana je kot  zapredek iz katerega pridobivajo svilo. Gosenica se hrani z listjem bele murve, iz obustnih predilnih žlez pa izloča tekočo svilo, ki se na zraku strdi.</a:t>
            </a:r>
          </a:p>
          <a:p>
            <a:pPr algn="ctr">
              <a:lnSpc>
                <a:spcPct val="150000"/>
              </a:lnSpc>
            </a:pPr>
            <a:endParaRPr lang="sl-SI" dirty="0" smtClean="0">
              <a:latin typeface="Comic Sans MS" pitchFamily="66" charset="0"/>
            </a:endParaRPr>
          </a:p>
        </p:txBody>
      </p:sp>
      <p:pic>
        <p:nvPicPr>
          <p:cNvPr id="10244" name="Picture 2" descr="http://4.bp.blogspot.com/_9vzd2fD5z7o/TSyLqzi83vI/AAAAAAAAA3s/Xt_tuuUYXUQ/s1600/silkw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" y="4248785"/>
            <a:ext cx="3810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http://kaigorotan.com/blog/wp-content/uploads/2008/04/kapangan-silkwo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30" y="4183698"/>
            <a:ext cx="3784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24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217" y="750890"/>
            <a:ext cx="4497388" cy="1143000"/>
          </a:xfrm>
        </p:spPr>
        <p:txBody>
          <a:bodyPr/>
          <a:lstStyle/>
          <a:p>
            <a:pPr algn="ctr" eaLnBrk="1" hangingPunct="1"/>
            <a:r>
              <a:rPr lang="sl-SI" sz="3600" b="1" dirty="0" smtClean="0">
                <a:solidFill>
                  <a:srgbClr val="002060"/>
                </a:solidFill>
              </a:rPr>
              <a:t>IZDELKI IZ RASTLINSKIH VLAKEN SO:</a:t>
            </a:r>
          </a:p>
        </p:txBody>
      </p:sp>
      <p:sp>
        <p:nvSpPr>
          <p:cNvPr id="4" name="PoljeZBesedilom 3"/>
          <p:cNvSpPr txBox="1">
            <a:spLocks noChangeArrowheads="1"/>
          </p:cNvSpPr>
          <p:nvPr/>
        </p:nvSpPr>
        <p:spPr bwMode="auto">
          <a:xfrm>
            <a:off x="0" y="3189389"/>
            <a:ext cx="15792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l-SI" sz="2000" dirty="0">
                <a:latin typeface="Comic Sans MS" pitchFamily="66" charset="0"/>
              </a:rPr>
              <a:t>UDOBNI</a:t>
            </a:r>
          </a:p>
        </p:txBody>
      </p:sp>
      <p:sp>
        <p:nvSpPr>
          <p:cNvPr id="5" name="PoljeZBesedilom 4"/>
          <p:cNvSpPr txBox="1">
            <a:spLocks noChangeArrowheads="1"/>
          </p:cNvSpPr>
          <p:nvPr/>
        </p:nvSpPr>
        <p:spPr bwMode="auto">
          <a:xfrm>
            <a:off x="-63818" y="4274333"/>
            <a:ext cx="18867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sl-SI" sz="2000" dirty="0">
                <a:latin typeface="Comic Sans MS" pitchFamily="66" charset="0"/>
              </a:rPr>
              <a:t>VPIJAJO VLAGO IN ZNOJ</a:t>
            </a:r>
          </a:p>
        </p:txBody>
      </p:sp>
      <p:sp>
        <p:nvSpPr>
          <p:cNvPr id="6" name="PoljeZBesedilom 5"/>
          <p:cNvSpPr txBox="1">
            <a:spLocks noChangeArrowheads="1"/>
          </p:cNvSpPr>
          <p:nvPr/>
        </p:nvSpPr>
        <p:spPr bwMode="auto">
          <a:xfrm>
            <a:off x="2376205" y="5083008"/>
            <a:ext cx="218924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sl-SI" sz="2000" dirty="0">
                <a:latin typeface="Comic Sans MS" pitchFamily="66" charset="0"/>
              </a:rPr>
              <a:t>ŽAL SE MEČKAJO IN JIH MORAMO LIKATI.</a:t>
            </a:r>
          </a:p>
        </p:txBody>
      </p:sp>
      <p:sp>
        <p:nvSpPr>
          <p:cNvPr id="7" name="PoljeZBesedilom 6"/>
          <p:cNvSpPr txBox="1">
            <a:spLocks noChangeArrowheads="1"/>
          </p:cNvSpPr>
          <p:nvPr/>
        </p:nvSpPr>
        <p:spPr bwMode="auto">
          <a:xfrm>
            <a:off x="2405893" y="3060997"/>
            <a:ext cx="212986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sl-SI" sz="2000" dirty="0">
                <a:latin typeface="Comic Sans MS" pitchFamily="66" charset="0"/>
              </a:rPr>
              <a:t>POŠKODUJEJO JIH </a:t>
            </a:r>
            <a:r>
              <a:rPr lang="sl-SI" sz="2000" dirty="0" smtClean="0">
                <a:latin typeface="Comic Sans MS" pitchFamily="66" charset="0"/>
              </a:rPr>
              <a:t>ŠKODLJIVCI (GLIVICE </a:t>
            </a:r>
            <a:r>
              <a:rPr lang="sl-SI" sz="2000" dirty="0">
                <a:latin typeface="Comic Sans MS" pitchFamily="66" charset="0"/>
              </a:rPr>
              <a:t>IN PLESNI).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396319" y="2082621"/>
            <a:ext cx="786606" cy="7683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sl-SI" sz="4400" b="1" dirty="0"/>
              <a:t>+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3077525" y="2082621"/>
            <a:ext cx="786607" cy="7683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sl-SI" sz="4400" b="1" dirty="0"/>
              <a:t>-</a:t>
            </a:r>
          </a:p>
        </p:txBody>
      </p:sp>
      <p:cxnSp>
        <p:nvCxnSpPr>
          <p:cNvPr id="12" name="Raven povezovalnik 11"/>
          <p:cNvCxnSpPr/>
          <p:nvPr/>
        </p:nvCxnSpPr>
        <p:spPr>
          <a:xfrm flipH="1">
            <a:off x="4535762" y="0"/>
            <a:ext cx="29686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7" descr="http://www.leks.si/f/pics/Hisni_molj/0236TineolabisselliellaBS_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0" t="17535" r="7732" b="11716"/>
          <a:stretch>
            <a:fillRect/>
          </a:stretch>
        </p:blipFill>
        <p:spPr bwMode="auto">
          <a:xfrm>
            <a:off x="7161891" y="5265547"/>
            <a:ext cx="167458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oljeZBesedilom 13"/>
          <p:cNvSpPr txBox="1">
            <a:spLocks noChangeArrowheads="1"/>
          </p:cNvSpPr>
          <p:nvPr/>
        </p:nvSpPr>
        <p:spPr bwMode="auto">
          <a:xfrm>
            <a:off x="4592954" y="3051921"/>
            <a:ext cx="18478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sl-SI" sz="2000" dirty="0">
                <a:latin typeface="Comic Sans MS" pitchFamily="66" charset="0"/>
              </a:rPr>
              <a:t>VPIJAJO VLAGO IN SE NE MEČKAJO</a:t>
            </a:r>
          </a:p>
        </p:txBody>
      </p:sp>
      <p:sp>
        <p:nvSpPr>
          <p:cNvPr id="15" name="PoljeZBesedilom 14"/>
          <p:cNvSpPr txBox="1">
            <a:spLocks noChangeArrowheads="1"/>
          </p:cNvSpPr>
          <p:nvPr/>
        </p:nvSpPr>
        <p:spPr bwMode="auto">
          <a:xfrm>
            <a:off x="7132320" y="3228576"/>
            <a:ext cx="201168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sl-SI" sz="2000" dirty="0">
                <a:latin typeface="Comic Sans MS" pitchFamily="66" charset="0"/>
              </a:rPr>
              <a:t>NAPADAJO IN UNIČUJEJO JIH INSEKTI (MOLJI)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7780020" y="2082621"/>
            <a:ext cx="720248" cy="7683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sl-SI" sz="4400" b="1" dirty="0"/>
              <a:t>-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5123576" y="750890"/>
            <a:ext cx="360695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l-SI" sz="3600" b="1" dirty="0" smtClean="0">
                <a:solidFill>
                  <a:srgbClr val="002060"/>
                </a:solidFill>
              </a:rPr>
              <a:t>OBLEKE IZ ŽIVALSKIH VLAKEN SO: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5123576" y="2081034"/>
            <a:ext cx="786607" cy="769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sl-SI" sz="4400" b="1" dirty="0"/>
              <a:t>+</a:t>
            </a:r>
          </a:p>
        </p:txBody>
      </p:sp>
      <p:pic>
        <p:nvPicPr>
          <p:cNvPr id="19" name="Picture 5" descr="http://biovera.si/images/rokav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606" y="5097589"/>
            <a:ext cx="2079449" cy="162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75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_Pi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2" t="10538" r="8424" b="4788"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_Pi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2" r="11385" b="92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PoljeZBesedilom 5"/>
          <p:cNvSpPr txBox="1">
            <a:spLocks noChangeArrowheads="1"/>
          </p:cNvSpPr>
          <p:nvPr/>
        </p:nvSpPr>
        <p:spPr bwMode="auto">
          <a:xfrm>
            <a:off x="520700" y="374650"/>
            <a:ext cx="1381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l-SI" dirty="0">
                <a:latin typeface="Arial Black" pitchFamily="34" charset="0"/>
              </a:rPr>
              <a:t>JUTA</a:t>
            </a:r>
          </a:p>
        </p:txBody>
      </p:sp>
      <p:sp>
        <p:nvSpPr>
          <p:cNvPr id="13316" name="PoljeZBesedilom 7"/>
          <p:cNvSpPr txBox="1">
            <a:spLocks noChangeArrowheads="1"/>
          </p:cNvSpPr>
          <p:nvPr/>
        </p:nvSpPr>
        <p:spPr bwMode="auto">
          <a:xfrm>
            <a:off x="4770438" y="381000"/>
            <a:ext cx="1381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l-SI" dirty="0">
                <a:latin typeface="Arial Black" pitchFamily="34" charset="0"/>
              </a:rPr>
              <a:t>SVILA</a:t>
            </a:r>
          </a:p>
        </p:txBody>
      </p:sp>
      <p:sp>
        <p:nvSpPr>
          <p:cNvPr id="13317" name="PoljeZBesedilom 8"/>
          <p:cNvSpPr txBox="1">
            <a:spLocks noChangeArrowheads="1"/>
          </p:cNvSpPr>
          <p:nvPr/>
        </p:nvSpPr>
        <p:spPr bwMode="auto">
          <a:xfrm>
            <a:off x="7586663" y="344488"/>
            <a:ext cx="1381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sl-SI" dirty="0">
                <a:latin typeface="Arial Black" pitchFamily="34" charset="0"/>
              </a:rPr>
              <a:t>VOLNA</a:t>
            </a:r>
          </a:p>
        </p:txBody>
      </p:sp>
      <p:sp>
        <p:nvSpPr>
          <p:cNvPr id="13318" name="PoljeZBesedilom 9"/>
          <p:cNvSpPr txBox="1">
            <a:spLocks noChangeArrowheads="1"/>
          </p:cNvSpPr>
          <p:nvPr/>
        </p:nvSpPr>
        <p:spPr bwMode="auto">
          <a:xfrm>
            <a:off x="381000" y="6343650"/>
            <a:ext cx="1776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l-SI" dirty="0">
                <a:latin typeface="Arial Black" pitchFamily="34" charset="0"/>
              </a:rPr>
              <a:t>KONOPLJA</a:t>
            </a:r>
          </a:p>
        </p:txBody>
      </p:sp>
      <p:sp>
        <p:nvSpPr>
          <p:cNvPr id="13319" name="PoljeZBesedilom 10"/>
          <p:cNvSpPr txBox="1">
            <a:spLocks noChangeArrowheads="1"/>
          </p:cNvSpPr>
          <p:nvPr/>
        </p:nvSpPr>
        <p:spPr bwMode="auto">
          <a:xfrm>
            <a:off x="4705350" y="6361113"/>
            <a:ext cx="1381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sl-SI" dirty="0">
                <a:latin typeface="Arial Black" pitchFamily="34" charset="0"/>
              </a:rPr>
              <a:t>LAN</a:t>
            </a:r>
          </a:p>
        </p:txBody>
      </p:sp>
      <p:sp>
        <p:nvSpPr>
          <p:cNvPr id="13320" name="PoljeZBesedilom 11"/>
          <p:cNvSpPr txBox="1">
            <a:spLocks noChangeArrowheads="1"/>
          </p:cNvSpPr>
          <p:nvPr/>
        </p:nvSpPr>
        <p:spPr bwMode="auto">
          <a:xfrm>
            <a:off x="7540625" y="6343650"/>
            <a:ext cx="1381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sl-SI" dirty="0">
                <a:latin typeface="Arial Black" pitchFamily="34" charset="0"/>
              </a:rPr>
              <a:t>BOMBAŽ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  <p:bldP spid="13318" grpId="0"/>
      <p:bldP spid="13319" grpId="0"/>
      <p:bldP spid="133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>
          <a:xfrm>
            <a:off x="292100" y="274638"/>
            <a:ext cx="8389938" cy="1143000"/>
          </a:xfrm>
        </p:spPr>
        <p:txBody>
          <a:bodyPr/>
          <a:lstStyle/>
          <a:p>
            <a:pPr algn="ctr" eaLnBrk="1" hangingPunct="1"/>
            <a:r>
              <a:rPr lang="sl-SI" b="1" dirty="0" smtClean="0">
                <a:solidFill>
                  <a:srgbClr val="FF0066"/>
                </a:solidFill>
                <a:latin typeface="Comic Sans MS" pitchFamily="66" charset="0"/>
              </a:rPr>
              <a:t>VLAKNA SE MED SEBOJ RAZLIKUJEJO PO DOLŽINI IN DEBELINI.</a:t>
            </a:r>
          </a:p>
        </p:txBody>
      </p:sp>
      <p:sp>
        <p:nvSpPr>
          <p:cNvPr id="11267" name="PoljeZBesedilom 3"/>
          <p:cNvSpPr txBox="1">
            <a:spLocks noChangeArrowheads="1"/>
          </p:cNvSpPr>
          <p:nvPr/>
        </p:nvSpPr>
        <p:spPr bwMode="auto">
          <a:xfrm>
            <a:off x="530224" y="1538355"/>
            <a:ext cx="2322513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sl-SI" sz="2400" b="1" dirty="0">
                <a:solidFill>
                  <a:srgbClr val="FF0066"/>
                </a:solidFill>
                <a:latin typeface="Comic Sans MS" pitchFamily="66" charset="0"/>
              </a:rPr>
              <a:t>Bombažno</a:t>
            </a:r>
            <a:r>
              <a:rPr lang="sl-SI" sz="2400" dirty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sl-SI" sz="2400" dirty="0">
                <a:latin typeface="Comic Sans MS" pitchFamily="66" charset="0"/>
              </a:rPr>
              <a:t>in </a:t>
            </a:r>
          </a:p>
          <a:p>
            <a:pPr eaLnBrk="1" hangingPunct="1">
              <a:lnSpc>
                <a:spcPct val="130000"/>
              </a:lnSpc>
            </a:pPr>
            <a:r>
              <a:rPr lang="sl-SI" sz="2400" b="1" dirty="0">
                <a:solidFill>
                  <a:srgbClr val="FF0066"/>
                </a:solidFill>
                <a:latin typeface="Comic Sans MS" pitchFamily="66" charset="0"/>
              </a:rPr>
              <a:t>volneno</a:t>
            </a:r>
            <a:r>
              <a:rPr lang="sl-SI" sz="2400" dirty="0">
                <a:latin typeface="Comic Sans MS" pitchFamily="66" charset="0"/>
              </a:rPr>
              <a:t> vlakno </a:t>
            </a:r>
          </a:p>
          <a:p>
            <a:pPr eaLnBrk="1" hangingPunct="1">
              <a:lnSpc>
                <a:spcPct val="130000"/>
              </a:lnSpc>
            </a:pPr>
            <a:r>
              <a:rPr lang="sl-SI" sz="2400" dirty="0">
                <a:latin typeface="Comic Sans MS" pitchFamily="66" charset="0"/>
              </a:rPr>
              <a:t>sta kratka.</a:t>
            </a:r>
          </a:p>
        </p:txBody>
      </p:sp>
      <p:sp>
        <p:nvSpPr>
          <p:cNvPr id="11268" name="PoljeZBesedilom 4"/>
          <p:cNvSpPr txBox="1">
            <a:spLocks noChangeArrowheads="1"/>
          </p:cNvSpPr>
          <p:nvPr/>
        </p:nvSpPr>
        <p:spPr bwMode="auto">
          <a:xfrm>
            <a:off x="6645275" y="2219325"/>
            <a:ext cx="2315845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sl-SI" sz="2400" b="1" dirty="0">
                <a:solidFill>
                  <a:srgbClr val="FF0066"/>
                </a:solidFill>
                <a:latin typeface="Comic Sans MS" pitchFamily="66" charset="0"/>
              </a:rPr>
              <a:t>Svileno</a:t>
            </a:r>
            <a:r>
              <a:rPr lang="sl-SI" sz="2400" dirty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sl-SI" sz="2400" dirty="0">
                <a:latin typeface="Comic Sans MS" pitchFamily="66" charset="0"/>
              </a:rPr>
              <a:t>pa je </a:t>
            </a:r>
          </a:p>
          <a:p>
            <a:pPr algn="ctr" eaLnBrk="1" hangingPunct="1">
              <a:lnSpc>
                <a:spcPct val="130000"/>
              </a:lnSpc>
            </a:pPr>
            <a:r>
              <a:rPr lang="sl-SI" sz="2400" dirty="0">
                <a:latin typeface="Comic Sans MS" pitchFamily="66" charset="0"/>
              </a:rPr>
              <a:t>zelo dolgo. </a:t>
            </a:r>
          </a:p>
          <a:p>
            <a:pPr algn="ctr" eaLnBrk="1" hangingPunct="1">
              <a:lnSpc>
                <a:spcPct val="130000"/>
              </a:lnSpc>
            </a:pPr>
            <a:r>
              <a:rPr lang="sl-SI" sz="2400" dirty="0">
                <a:latin typeface="Comic Sans MS" pitchFamily="66" charset="0"/>
              </a:rPr>
              <a:t>Tudi 900 m </a:t>
            </a:r>
          </a:p>
          <a:p>
            <a:pPr algn="ctr" eaLnBrk="1" hangingPunct="1">
              <a:lnSpc>
                <a:spcPct val="130000"/>
              </a:lnSpc>
            </a:pPr>
            <a:r>
              <a:rPr lang="sl-SI" sz="2400" dirty="0">
                <a:latin typeface="Comic Sans MS" pitchFamily="66" charset="0"/>
              </a:rPr>
              <a:t>in več.</a:t>
            </a:r>
          </a:p>
        </p:txBody>
      </p:sp>
      <p:sp>
        <p:nvSpPr>
          <p:cNvPr id="11269" name="PoljeZBesedilom 5"/>
          <p:cNvSpPr txBox="1">
            <a:spLocks noChangeArrowheads="1"/>
          </p:cNvSpPr>
          <p:nvPr/>
        </p:nvSpPr>
        <p:spPr bwMode="auto">
          <a:xfrm>
            <a:off x="100013" y="3657918"/>
            <a:ext cx="3392487" cy="29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sl-SI" sz="2400" dirty="0">
                <a:latin typeface="Comic Sans MS" pitchFamily="66" charset="0"/>
              </a:rPr>
              <a:t>Še daljša so </a:t>
            </a:r>
            <a:r>
              <a:rPr lang="sl-SI" sz="2400" b="1" dirty="0">
                <a:solidFill>
                  <a:srgbClr val="C00000"/>
                </a:solidFill>
                <a:latin typeface="Comic Sans MS" pitchFamily="66" charset="0"/>
              </a:rPr>
              <a:t>kemična</a:t>
            </a:r>
          </a:p>
          <a:p>
            <a:pPr algn="ctr" eaLnBrk="1" hangingPunct="1">
              <a:lnSpc>
                <a:spcPct val="130000"/>
              </a:lnSpc>
            </a:pPr>
            <a:r>
              <a:rPr lang="sl-SI" sz="2400" b="1" dirty="0">
                <a:solidFill>
                  <a:srgbClr val="C00000"/>
                </a:solidFill>
                <a:latin typeface="Comic Sans MS" pitchFamily="66" charset="0"/>
              </a:rPr>
              <a:t>vlakna</a:t>
            </a:r>
            <a:r>
              <a:rPr lang="sl-SI" sz="2400" dirty="0">
                <a:latin typeface="Comic Sans MS" pitchFamily="66" charset="0"/>
              </a:rPr>
              <a:t>, ki so narejena </a:t>
            </a:r>
          </a:p>
          <a:p>
            <a:pPr algn="ctr" eaLnBrk="1" hangingPunct="1">
              <a:lnSpc>
                <a:spcPct val="130000"/>
              </a:lnSpc>
            </a:pPr>
            <a:r>
              <a:rPr lang="sl-SI" sz="2400" dirty="0">
                <a:latin typeface="Comic Sans MS" pitchFamily="66" charset="0"/>
              </a:rPr>
              <a:t>umetno. Lahko bi bila tako dolga, da bi jih večkrat </a:t>
            </a:r>
            <a:r>
              <a:rPr lang="sl-SI" sz="2400" dirty="0" smtClean="0">
                <a:latin typeface="Comic Sans MS" pitchFamily="66" charset="0"/>
              </a:rPr>
              <a:t>ovili </a:t>
            </a:r>
            <a:r>
              <a:rPr lang="sl-SI" sz="2400" dirty="0">
                <a:latin typeface="Comic Sans MS" pitchFamily="66" charset="0"/>
              </a:rPr>
              <a:t>okrog Zemlje.</a:t>
            </a:r>
          </a:p>
        </p:txBody>
      </p:sp>
      <p:pic>
        <p:nvPicPr>
          <p:cNvPr id="6" name="Slika 5" descr="IMG_0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4" t="50566" r="5388" b="4533"/>
          <a:stretch>
            <a:fillRect/>
          </a:stretch>
        </p:blipFill>
        <p:spPr bwMode="auto">
          <a:xfrm>
            <a:off x="3492500" y="1390650"/>
            <a:ext cx="3054350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4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  <p:bldP spid="11268" grpId="0"/>
      <p:bldP spid="112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KAKŠNO JE BLAGO, JE ODVISNO OD LASTNOSTI VLAKEN</a:t>
            </a:r>
          </a:p>
        </p:txBody>
      </p:sp>
      <p:sp>
        <p:nvSpPr>
          <p:cNvPr id="13315" name="Ograda vsebine 2"/>
          <p:cNvSpPr>
            <a:spLocks noGrp="1"/>
          </p:cNvSpPr>
          <p:nvPr>
            <p:ph idx="1"/>
          </p:nvPr>
        </p:nvSpPr>
        <p:spPr>
          <a:xfrm>
            <a:off x="192088" y="1600200"/>
            <a:ext cx="9180512" cy="1079500"/>
          </a:xfrm>
        </p:spPr>
        <p:txBody>
          <a:bodyPr/>
          <a:lstStyle/>
          <a:p>
            <a:pPr eaLnBrk="1" hangingPunct="1"/>
            <a:r>
              <a:rPr lang="sl-SI" b="1" smtClean="0"/>
              <a:t>Tekstilni izdelki so narejeni iz blaga, ki mora imeti </a:t>
            </a:r>
          </a:p>
          <a:p>
            <a:pPr eaLnBrk="1" hangingPunct="1">
              <a:buFontTx/>
              <a:buNone/>
            </a:pPr>
            <a:r>
              <a:rPr lang="sl-SI" b="1" smtClean="0"/>
              <a:t>    določene lastnosti.</a:t>
            </a:r>
          </a:p>
        </p:txBody>
      </p:sp>
      <p:sp>
        <p:nvSpPr>
          <p:cNvPr id="13316" name="PoljeZBesedilom 3"/>
          <p:cNvSpPr txBox="1">
            <a:spLocks noChangeArrowheads="1"/>
          </p:cNvSpPr>
          <p:nvPr/>
        </p:nvSpPr>
        <p:spPr bwMode="auto">
          <a:xfrm>
            <a:off x="539750" y="2624138"/>
            <a:ext cx="3392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l-SI" sz="2000"/>
              <a:t>Hlače morajo biti narejene iz trpežnega blaga</a:t>
            </a:r>
          </a:p>
        </p:txBody>
      </p:sp>
      <p:sp>
        <p:nvSpPr>
          <p:cNvPr id="13317" name="PoljeZBesedilom 4"/>
          <p:cNvSpPr txBox="1">
            <a:spLocks noChangeArrowheads="1"/>
          </p:cNvSpPr>
          <p:nvPr/>
        </p:nvSpPr>
        <p:spPr bwMode="auto">
          <a:xfrm>
            <a:off x="4708525" y="2441575"/>
            <a:ext cx="3392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l-SI" sz="2000"/>
              <a:t>Spodnje perilo naj bi bilo mehko na otip</a:t>
            </a:r>
          </a:p>
        </p:txBody>
      </p:sp>
      <p:sp>
        <p:nvSpPr>
          <p:cNvPr id="13318" name="PoljeZBesedilom 5"/>
          <p:cNvSpPr txBox="1">
            <a:spLocks noChangeArrowheads="1"/>
          </p:cNvSpPr>
          <p:nvPr/>
        </p:nvSpPr>
        <p:spPr bwMode="auto">
          <a:xfrm>
            <a:off x="4664075" y="5495925"/>
            <a:ext cx="2047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l-SI" sz="2000"/>
              <a:t>Zavese se morajo</a:t>
            </a:r>
          </a:p>
          <a:p>
            <a:pPr eaLnBrk="1" hangingPunct="1"/>
            <a:r>
              <a:rPr lang="sl-SI" sz="2000"/>
              <a:t>lepo gubati.</a:t>
            </a:r>
          </a:p>
        </p:txBody>
      </p:sp>
      <p:pic>
        <p:nvPicPr>
          <p:cNvPr id="13319" name="Picture 2" descr="http://www.senios.si/Foto/Zavese/ZAVES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48100"/>
            <a:ext cx="2066925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Slika 7" descr="20468_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3255963"/>
            <a:ext cx="2024062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4" descr="http://www.otto.si/articleimage_535605_338_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08"/>
          <a:stretch>
            <a:fillRect/>
          </a:stretch>
        </p:blipFill>
        <p:spPr bwMode="auto">
          <a:xfrm>
            <a:off x="4133850" y="3273425"/>
            <a:ext cx="240665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PoljeZBesedilom 9"/>
          <p:cNvSpPr txBox="1">
            <a:spLocks noChangeArrowheads="1"/>
          </p:cNvSpPr>
          <p:nvPr/>
        </p:nvSpPr>
        <p:spPr bwMode="auto">
          <a:xfrm>
            <a:off x="539750" y="5807075"/>
            <a:ext cx="3392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l-SI" sz="2000" b="1" dirty="0">
                <a:solidFill>
                  <a:srgbClr val="FF3300"/>
                </a:solidFill>
              </a:rPr>
              <a:t>Katera oblačila, poleg hlač, morajo biti trpežna?</a:t>
            </a:r>
          </a:p>
        </p:txBody>
      </p:sp>
    </p:spTree>
    <p:extLst>
      <p:ext uri="{BB962C8B-B14F-4D97-AF65-F5344CB8AC3E}">
        <p14:creationId xmlns:p14="http://schemas.microsoft.com/office/powerpoint/2010/main" val="350948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16" grpId="0"/>
      <p:bldP spid="13317" grpId="0"/>
      <p:bldP spid="13318" grpId="0"/>
      <p:bldP spid="133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Ograda vsebine 2"/>
          <p:cNvSpPr>
            <a:spLocks noGrp="1"/>
          </p:cNvSpPr>
          <p:nvPr>
            <p:ph idx="1"/>
          </p:nvPr>
        </p:nvSpPr>
        <p:spPr>
          <a:xfrm>
            <a:off x="382588" y="503238"/>
            <a:ext cx="8226425" cy="1884362"/>
          </a:xfrm>
        </p:spPr>
        <p:txBody>
          <a:bodyPr/>
          <a:lstStyle/>
          <a:p>
            <a:pPr eaLnBrk="1" hangingPunct="1"/>
            <a:r>
              <a:rPr lang="sl-SI" dirty="0" smtClean="0">
                <a:latin typeface="Comic Sans MS" pitchFamily="66" charset="0"/>
              </a:rPr>
              <a:t>Vse je odvisno od vlaken, iz katerih je blago narejeno.</a:t>
            </a:r>
          </a:p>
          <a:p>
            <a:pPr eaLnBrk="1" hangingPunct="1"/>
            <a:endParaRPr lang="sl-SI" dirty="0" smtClean="0">
              <a:latin typeface="Comic Sans MS" pitchFamily="66" charset="0"/>
            </a:endParaRPr>
          </a:p>
          <a:p>
            <a:pPr eaLnBrk="1" hangingPunct="1"/>
            <a:r>
              <a:rPr lang="sl-SI" dirty="0" smtClean="0">
                <a:latin typeface="Comic Sans MS" pitchFamily="66" charset="0"/>
              </a:rPr>
              <a:t>Odvisno je od tega, koliko so vlakna upogibljiva, prožna in koliko se raztezajo.</a:t>
            </a:r>
          </a:p>
        </p:txBody>
      </p:sp>
      <p:pic>
        <p:nvPicPr>
          <p:cNvPr id="14342" name="Picture 6" descr="http://www.saten.si/blago/_1024/blag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2378075"/>
            <a:ext cx="4881562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77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/>
          </p:cNvSpPr>
          <p:nvPr>
            <p:ph type="title"/>
          </p:nvPr>
        </p:nvSpPr>
        <p:spPr>
          <a:xfrm>
            <a:off x="482600" y="393700"/>
            <a:ext cx="8226425" cy="539750"/>
          </a:xfrm>
        </p:spPr>
        <p:txBody>
          <a:bodyPr/>
          <a:lstStyle/>
          <a:p>
            <a:pPr algn="ctr" eaLnBrk="1" hangingPunct="1"/>
            <a:r>
              <a:rPr lang="sl-SI" b="1" dirty="0" smtClean="0">
                <a:solidFill>
                  <a:srgbClr val="FF3300"/>
                </a:solidFill>
              </a:rPr>
              <a:t>TEKSTILNA OBRT IN INDUSTRIJA</a:t>
            </a:r>
          </a:p>
        </p:txBody>
      </p:sp>
      <p:sp>
        <p:nvSpPr>
          <p:cNvPr id="15363" name="Ograda vsebine 2"/>
          <p:cNvSpPr>
            <a:spLocks noGrp="1"/>
          </p:cNvSpPr>
          <p:nvPr>
            <p:ph idx="1"/>
          </p:nvPr>
        </p:nvSpPr>
        <p:spPr>
          <a:xfrm>
            <a:off x="382588" y="1183323"/>
            <a:ext cx="8226425" cy="1068387"/>
          </a:xfrm>
        </p:spPr>
        <p:txBody>
          <a:bodyPr/>
          <a:lstStyle/>
          <a:p>
            <a:pPr eaLnBrk="1" hangingPunct="1"/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Nekoč so blago izdelovali ročno. Pri delu so si pomagali s statvami.</a:t>
            </a:r>
          </a:p>
          <a:p>
            <a:pPr eaLnBrk="1" hangingPunct="1"/>
            <a:endParaRPr lang="sl-SI" dirty="0" smtClean="0">
              <a:latin typeface="Comic Sans MS" pitchFamily="66" charset="0"/>
            </a:endParaRPr>
          </a:p>
          <a:p>
            <a:pPr eaLnBrk="1" hangingPunct="1"/>
            <a:endParaRPr lang="sl-SI" dirty="0" smtClean="0">
              <a:latin typeface="Comic Sans MS" pitchFamily="66" charset="0"/>
            </a:endParaRPr>
          </a:p>
          <a:p>
            <a:pPr eaLnBrk="1" hangingPunct="1"/>
            <a:endParaRPr lang="sl-SI" dirty="0" smtClean="0">
              <a:latin typeface="Comic Sans MS" pitchFamily="66" charset="0"/>
            </a:endParaRPr>
          </a:p>
          <a:p>
            <a:pPr eaLnBrk="1" hangingPunct="1"/>
            <a:endParaRPr lang="sl-SI" dirty="0" smtClean="0">
              <a:latin typeface="Comic Sans MS" pitchFamily="66" charset="0"/>
            </a:endParaRPr>
          </a:p>
          <a:p>
            <a:pPr eaLnBrk="1" hangingPunct="1"/>
            <a:endParaRPr lang="sl-SI" dirty="0" smtClean="0">
              <a:latin typeface="Comic Sans MS" pitchFamily="66" charset="0"/>
            </a:endParaRPr>
          </a:p>
          <a:p>
            <a:pPr eaLnBrk="1" hangingPunct="1"/>
            <a:endParaRPr lang="sl-SI" dirty="0" smtClean="0">
              <a:latin typeface="Comic Sans MS" pitchFamily="66" charset="0"/>
            </a:endParaRPr>
          </a:p>
          <a:p>
            <a:pPr marL="0" indent="0" eaLnBrk="1" hangingPunct="1">
              <a:buNone/>
            </a:pPr>
            <a:endParaRPr lang="sl-SI" dirty="0" smtClean="0">
              <a:latin typeface="Comic Sans MS" pitchFamily="66" charset="0"/>
            </a:endParaRPr>
          </a:p>
          <a:p>
            <a:pPr eaLnBrk="1" hangingPunct="1"/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Kasneje so nastale obrtne delavnice in pozneje tovarne.</a:t>
            </a:r>
          </a:p>
          <a:p>
            <a:pPr eaLnBrk="1" hangingPunct="1"/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Tako je nastala tekstilna industrija.</a:t>
            </a:r>
          </a:p>
          <a:p>
            <a:pPr eaLnBrk="1" hangingPunct="1"/>
            <a:endParaRPr lang="sl-SI" dirty="0" smtClean="0">
              <a:latin typeface="Comic Sans MS" pitchFamily="66" charset="0"/>
            </a:endParaRPr>
          </a:p>
        </p:txBody>
      </p:sp>
      <p:pic>
        <p:nvPicPr>
          <p:cNvPr id="15365" name="Picture 5" descr="http://www.tkalstvo.com/pict/statve_male_04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408" y="1953260"/>
            <a:ext cx="282575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69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563562"/>
          </a:xfrm>
        </p:spPr>
        <p:txBody>
          <a:bodyPr/>
          <a:lstStyle/>
          <a:p>
            <a:pPr algn="ctr" eaLnBrk="1" hangingPunct="1"/>
            <a:r>
              <a:rPr lang="sl-SI" b="1" dirty="0" smtClean="0">
                <a:solidFill>
                  <a:srgbClr val="002060"/>
                </a:solidFill>
              </a:rPr>
              <a:t>DEJAVNOST</a:t>
            </a:r>
            <a:endParaRPr lang="sl-SI" b="1" dirty="0" smtClean="0">
              <a:solidFill>
                <a:srgbClr val="002060"/>
              </a:solidFill>
            </a:endParaRPr>
          </a:p>
        </p:txBody>
      </p:sp>
      <p:sp>
        <p:nvSpPr>
          <p:cNvPr id="13315" name="Ograda vsebine 2"/>
          <p:cNvSpPr>
            <a:spLocks noGrp="1"/>
          </p:cNvSpPr>
          <p:nvPr>
            <p:ph idx="1"/>
          </p:nvPr>
        </p:nvSpPr>
        <p:spPr>
          <a:xfrm>
            <a:off x="413543" y="1143000"/>
            <a:ext cx="8226425" cy="4525963"/>
          </a:xfrm>
        </p:spPr>
        <p:txBody>
          <a:bodyPr/>
          <a:lstStyle/>
          <a:p>
            <a:pPr marL="0" indent="0" algn="ctr" eaLnBrk="1" hangingPunct="1">
              <a:lnSpc>
                <a:spcPct val="130000"/>
              </a:lnSpc>
              <a:buNone/>
            </a:pPr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Oglej si etiketo na </a:t>
            </a:r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različnih </a:t>
            </a:r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oblačilih in ugotovi, iz katerih vlaken je narejeno blago. Ugotovi ali so vlakna rastlinska, živalska ali kemična. </a:t>
            </a:r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Večina oblačil je narejena iz različnih vlaken. V zvezek nariši tabelo (primer na učnem listu).</a:t>
            </a:r>
            <a:endParaRPr lang="sl-SI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316" name="Picture 5" descr="http://marmelina.si/wp-content/uploads/2010/11/Fotolia_21260683_Subscription_L-crop-360x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8"/>
          <a:stretch>
            <a:fillRect/>
          </a:stretch>
        </p:blipFill>
        <p:spPr bwMode="auto">
          <a:xfrm>
            <a:off x="1942465" y="3432810"/>
            <a:ext cx="5046663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06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6697"/>
            <a:ext cx="8796337" cy="1890713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sl-SI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blizu si </a:t>
            </a:r>
            <a:r>
              <a:rPr lang="sl-SI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poglej </a:t>
            </a:r>
            <a:r>
              <a:rPr lang="sl-SI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košček blaga, na primer rokav na svoji </a:t>
            </a:r>
            <a:r>
              <a:rPr lang="sl-SI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srajci, majici</a:t>
            </a:r>
            <a:r>
              <a:rPr lang="sl-SI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sl-SI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Lahko si pomagaš s povečevalnim steklom ali pogledaš s prostim očesom.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sl-SI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Kaj ugotoviš?</a:t>
            </a:r>
          </a:p>
          <a:p>
            <a:pPr algn="ctr" eaLnBrk="1" hangingPunct="1">
              <a:lnSpc>
                <a:spcPct val="150000"/>
              </a:lnSpc>
            </a:pPr>
            <a:endParaRPr lang="sl-SI" sz="2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sl-SI" sz="2800" b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148" name="Picture 4" descr="http://www.gornik.si/Izdelki/Otroski/Srajc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058" r="56239"/>
          <a:stretch>
            <a:fillRect/>
          </a:stretch>
        </p:blipFill>
        <p:spPr bwMode="auto">
          <a:xfrm>
            <a:off x="2829878" y="4213225"/>
            <a:ext cx="3484245" cy="243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6238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25549" y="2370340"/>
            <a:ext cx="8305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sl-SI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Blago je sestavljeno iz številnih med seboj prepletenih nitk. Nitke pa so sestavljene iz še manjših nitk, ki jim rečemo </a:t>
            </a:r>
            <a:r>
              <a:rPr lang="sl-SI" sz="28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VLAKNA</a:t>
            </a:r>
            <a:r>
              <a:rPr lang="sl-SI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sl-SI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1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1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8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VLAKNA SO TOREJ OSNOVNI DEL, IZ KATEREGA SO NAREJENE NITI IN BLAGO.</a:t>
            </a:r>
            <a:r>
              <a:rPr lang="sl-SI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l-SI" sz="28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Slika 7" descr="IMG_0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" t="14667" r="43896" b="59599"/>
          <a:stretch>
            <a:fillRect/>
          </a:stretch>
        </p:blipFill>
        <p:spPr bwMode="auto">
          <a:xfrm>
            <a:off x="2286734" y="3606800"/>
            <a:ext cx="4570532" cy="313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90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1573213"/>
            <a:ext cx="8226425" cy="1143000"/>
          </a:xfrm>
        </p:spPr>
        <p:txBody>
          <a:bodyPr/>
          <a:lstStyle/>
          <a:p>
            <a:pPr algn="ctr" eaLnBrk="1" hangingPunct="1"/>
            <a:r>
              <a:rPr lang="sl-SI" dirty="0" smtClean="0">
                <a:latin typeface="Comic Sans MS" pitchFamily="66" charset="0"/>
              </a:rPr>
              <a:t/>
            </a:r>
            <a:br>
              <a:rPr lang="sl-SI" dirty="0" smtClean="0">
                <a:latin typeface="Comic Sans MS" pitchFamily="66" charset="0"/>
              </a:rPr>
            </a:br>
            <a:r>
              <a:rPr lang="sl-SI" dirty="0" smtClean="0">
                <a:latin typeface="Comic Sans MS" pitchFamily="66" charset="0"/>
              </a:rPr>
              <a:t/>
            </a:r>
            <a:br>
              <a:rPr lang="sl-SI" dirty="0" smtClean="0">
                <a:latin typeface="Comic Sans MS" pitchFamily="66" charset="0"/>
              </a:rPr>
            </a:br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Natančno si oglej sukanec.</a:t>
            </a:r>
            <a:b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Je tudi sukanec sestavljen iz vlaken?</a:t>
            </a:r>
            <a:b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l-SI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5" name="Slika 6" descr="Poly-poly-75_46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480" y="2508568"/>
            <a:ext cx="4086225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72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27930" y="1863698"/>
            <a:ext cx="6688137" cy="1470025"/>
          </a:xfrm>
        </p:spPr>
        <p:txBody>
          <a:bodyPr/>
          <a:lstStyle/>
          <a:p>
            <a:pPr algn="ctr" eaLnBrk="1" hangingPunct="1">
              <a:defRPr/>
            </a:pPr>
            <a:r>
              <a:rPr lang="sl-SI" sz="9600" b="1" spc="600" dirty="0" smtClean="0">
                <a:solidFill>
                  <a:srgbClr val="FFFF00"/>
                </a:solidFill>
                <a:latin typeface="Cooper Black" pitchFamily="18" charset="0"/>
              </a:rPr>
              <a:t>V</a:t>
            </a:r>
            <a:r>
              <a:rPr lang="sl-SI" sz="9600" b="1" spc="600" dirty="0" smtClean="0">
                <a:solidFill>
                  <a:srgbClr val="00B0F0"/>
                </a:solidFill>
                <a:latin typeface="Cooper Black" pitchFamily="18" charset="0"/>
              </a:rPr>
              <a:t>L</a:t>
            </a:r>
            <a:r>
              <a:rPr lang="sl-SI" sz="9600" b="1" spc="600" dirty="0" smtClean="0">
                <a:solidFill>
                  <a:schemeClr val="bg2">
                    <a:lumMod val="75000"/>
                  </a:schemeClr>
                </a:solidFill>
                <a:latin typeface="Cooper Black" pitchFamily="18" charset="0"/>
              </a:rPr>
              <a:t>A</a:t>
            </a:r>
            <a:r>
              <a:rPr lang="sl-SI" sz="9600" b="1" spc="600" dirty="0" smtClean="0">
                <a:solidFill>
                  <a:srgbClr val="00B050"/>
                </a:solidFill>
                <a:latin typeface="Cooper Black" pitchFamily="18" charset="0"/>
              </a:rPr>
              <a:t>K</a:t>
            </a:r>
            <a:r>
              <a:rPr lang="sl-SI" sz="9600" b="1" spc="600" dirty="0" smtClean="0">
                <a:latin typeface="Cooper Black" pitchFamily="18" charset="0"/>
              </a:rPr>
              <a:t>N</a:t>
            </a:r>
            <a:r>
              <a:rPr lang="sl-SI" sz="9600" b="1" spc="600" dirty="0" smtClean="0">
                <a:solidFill>
                  <a:srgbClr val="FF0000"/>
                </a:solidFill>
                <a:latin typeface="Cooper Black" pitchFamily="18" charset="0"/>
              </a:rPr>
              <a:t>A</a:t>
            </a:r>
          </a:p>
        </p:txBody>
      </p:sp>
      <p:pic>
        <p:nvPicPr>
          <p:cNvPr id="5123" name="Picture 5" descr="http://upload.wikimedia.org/wikipedia/commons/thumb/2/2a/Gestrick_links-rechts_rechte_Seite.jpeg/220px-Gestrick_links-rechts_rechte_Seit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" y="320648"/>
            <a:ext cx="20955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7" descr="http://www.ekapija.com/dokumenti/vestacka_tekstilna_vlakna_3103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18" y="230875"/>
            <a:ext cx="2296795" cy="172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http://www.vitapur.si/files/17/kokon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0" b="17786"/>
          <a:stretch>
            <a:fillRect/>
          </a:stretch>
        </p:blipFill>
        <p:spPr bwMode="auto">
          <a:xfrm>
            <a:off x="2877343" y="125517"/>
            <a:ext cx="3389313" cy="193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548640" y="4821588"/>
            <a:ext cx="330708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 smtClean="0">
                <a:latin typeface="Comic Sans MS" pitchFamily="66" charset="0"/>
              </a:rPr>
              <a:t>NARAVNA VLAKNA:</a:t>
            </a:r>
            <a:endParaRPr lang="sl-SI" sz="2400" b="1" dirty="0">
              <a:latin typeface="Comic Sans MS" pitchFamily="66" charset="0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4953000" y="4821588"/>
            <a:ext cx="3307078" cy="461665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 smtClean="0">
                <a:latin typeface="Comic Sans MS" pitchFamily="66" charset="0"/>
              </a:rPr>
              <a:t>KEMIČNA VLAKNA:</a:t>
            </a:r>
            <a:endParaRPr lang="sl-SI" sz="2400" b="1" dirty="0">
              <a:latin typeface="Comic Sans MS" pitchFamily="66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341630" y="5283253"/>
            <a:ext cx="3651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>
                <a:latin typeface="Comic Sans MS" pitchFamily="66" charset="0"/>
              </a:rPr>
              <a:t>p</a:t>
            </a:r>
            <a:r>
              <a:rPr lang="sl-SI" sz="2000" b="1" dirty="0" smtClean="0">
                <a:latin typeface="Comic Sans MS" pitchFamily="66" charset="0"/>
              </a:rPr>
              <a:t>redelana iz delov rastlin, živalske dlake, izločkov</a:t>
            </a:r>
            <a:endParaRPr lang="sl-SI" sz="2000" b="1" dirty="0">
              <a:latin typeface="Comic Sans MS" pitchFamily="66" charset="0"/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4780914" y="5283253"/>
            <a:ext cx="3651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latin typeface="Comic Sans MS" pitchFamily="66" charset="0"/>
              </a:rPr>
              <a:t>vlakna predelana iz naravne snovi in sintetična kemična vlakna</a:t>
            </a:r>
            <a:endParaRPr lang="sl-SI" sz="2000" b="1" dirty="0">
              <a:latin typeface="Comic Sans MS" pitchFamily="66" charset="0"/>
            </a:endParaRPr>
          </a:p>
        </p:txBody>
      </p:sp>
      <p:sp>
        <p:nvSpPr>
          <p:cNvPr id="4" name="Desna puščica 3"/>
          <p:cNvSpPr/>
          <p:nvPr/>
        </p:nvSpPr>
        <p:spPr>
          <a:xfrm rot="1847249">
            <a:off x="5175087" y="4142112"/>
            <a:ext cx="1143000" cy="411480"/>
          </a:xfrm>
          <a:prstGeom prst="rightArrow">
            <a:avLst/>
          </a:prstGeom>
          <a:solidFill>
            <a:srgbClr val="0F14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Desna puščica 10"/>
          <p:cNvSpPr/>
          <p:nvPr/>
        </p:nvSpPr>
        <p:spPr>
          <a:xfrm rot="8048742">
            <a:off x="2411306" y="4142113"/>
            <a:ext cx="1143000" cy="411480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/>
          <p:cNvSpPr/>
          <p:nvPr/>
        </p:nvSpPr>
        <p:spPr>
          <a:xfrm>
            <a:off x="1996440" y="2967069"/>
            <a:ext cx="5151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 smtClean="0">
                <a:solidFill>
                  <a:srgbClr val="002060"/>
                </a:solidFill>
                <a:latin typeface="Comic Sans MS" pitchFamily="66" charset="0"/>
              </a:rPr>
              <a:t>so osnovni del, iz katerega so narejene niti in blago</a:t>
            </a:r>
            <a:endParaRPr 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158950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/>
      <p:bldP spid="9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http://www.vitapur.si/files/17/kokon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2555875"/>
            <a:ext cx="61912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http://upload.wikimedia.org/wikipedia/commons/d/d7/Feld_mit_reifer_Baumwoll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34938"/>
            <a:ext cx="4937125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75250" y="662842"/>
            <a:ext cx="5413814" cy="1470025"/>
          </a:xfrm>
        </p:spPr>
        <p:txBody>
          <a:bodyPr/>
          <a:lstStyle/>
          <a:p>
            <a:pPr eaLnBrk="1" hangingPunct="1"/>
            <a:r>
              <a:rPr lang="sl-SI" sz="4800" b="1" i="1" dirty="0" smtClean="0">
                <a:latin typeface="Cooper Black" pitchFamily="18" charset="0"/>
              </a:rPr>
              <a:t>NARAVNA VLAKNA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365125"/>
            <a:ext cx="9144000" cy="48831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sl-SI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Naravna vlakna v tekstilnih tovarnah predelujejo iz delov</a:t>
            </a:r>
          </a:p>
          <a:p>
            <a:pPr eaLnBrk="1" hangingPunct="1"/>
            <a:endParaRPr lang="sl-SI" dirty="0" smtClean="0">
              <a:latin typeface="Comic Sans MS" pitchFamily="66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140422" y="1930401"/>
            <a:ext cx="2633662" cy="6461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defRPr/>
            </a:pPr>
            <a:r>
              <a:rPr lang="sl-SI" sz="3600" b="1" dirty="0">
                <a:solidFill>
                  <a:srgbClr val="0070C0"/>
                </a:solidFill>
                <a:latin typeface="+mn-lt"/>
                <a:cs typeface="+mn-cs"/>
              </a:rPr>
              <a:t>RASTLIN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3126580" y="1729739"/>
            <a:ext cx="2633663" cy="12001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defRPr/>
            </a:pPr>
            <a:r>
              <a:rPr lang="sl-SI" sz="3600" b="1" dirty="0">
                <a:solidFill>
                  <a:srgbClr val="FF0000"/>
                </a:solidFill>
                <a:latin typeface="+mn-lt"/>
                <a:cs typeface="+mn-cs"/>
              </a:rPr>
              <a:t>ŽIVALSKE </a:t>
            </a:r>
            <a:r>
              <a:rPr lang="sl-SI" sz="3600" b="1" dirty="0" smtClean="0">
                <a:solidFill>
                  <a:srgbClr val="FF0000"/>
                </a:solidFill>
                <a:latin typeface="+mn-lt"/>
                <a:cs typeface="+mn-cs"/>
              </a:rPr>
              <a:t>DLAKE</a:t>
            </a:r>
            <a:endParaRPr lang="sl-SI" sz="3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6086475" y="3114675"/>
            <a:ext cx="2633663" cy="6461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defRPr/>
            </a:pPr>
            <a:r>
              <a:rPr lang="sl-SI" sz="3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IZLOČKOV</a:t>
            </a:r>
          </a:p>
        </p:txBody>
      </p:sp>
      <p:pic>
        <p:nvPicPr>
          <p:cNvPr id="66562" name="Picture 2" descr="http://www.numei.com/images/cotbo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576513"/>
            <a:ext cx="1974850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http://t2.gstatic.com/images?q=tbn:ANd9GcTvSz3oT-zTpZzD1D1rDNsUHaezUc7u0yiO7AIsA_lmTF6VRCb6aJz6QyX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33" r="12901"/>
          <a:stretch>
            <a:fillRect/>
          </a:stretch>
        </p:blipFill>
        <p:spPr bwMode="auto">
          <a:xfrm>
            <a:off x="201613" y="4552950"/>
            <a:ext cx="2147887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 descr="http://www.dj-slovenija.si/files/ovce_resized_midd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3021013"/>
            <a:ext cx="2543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8" descr="http://www.odeja.net/media/program/polnil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2" y="4925377"/>
            <a:ext cx="280670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10" descr="http://4.bp.blogspot.com/_9vzd2fD5z7o/TSyLqzi83vI/AAAAAAAAA3s/Xt_tuuUYXUQ/s1600/silkwor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4048125"/>
            <a:ext cx="2579688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2" name="Picture 12" descr="http://image.24ur.com/media/images/213xX/Jan2012/6085321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1527175"/>
            <a:ext cx="20288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jeZBesedilom 5"/>
          <p:cNvSpPr txBox="1">
            <a:spLocks noChangeArrowheads="1"/>
          </p:cNvSpPr>
          <p:nvPr/>
        </p:nvSpPr>
        <p:spPr bwMode="auto">
          <a:xfrm>
            <a:off x="-41275" y="6057900"/>
            <a:ext cx="26336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BOMBAŽ</a:t>
            </a:r>
          </a:p>
        </p:txBody>
      </p:sp>
      <p:sp>
        <p:nvSpPr>
          <p:cNvPr id="13" name="PoljeZBesedilom 6"/>
          <p:cNvSpPr txBox="1">
            <a:spLocks noChangeArrowheads="1"/>
          </p:cNvSpPr>
          <p:nvPr/>
        </p:nvSpPr>
        <p:spPr bwMode="auto">
          <a:xfrm>
            <a:off x="3171825" y="6396038"/>
            <a:ext cx="2633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sl-SI" sz="2400" b="1" dirty="0">
                <a:solidFill>
                  <a:srgbClr val="00B050"/>
                </a:solidFill>
              </a:rPr>
              <a:t>VOLNA</a:t>
            </a:r>
          </a:p>
        </p:txBody>
      </p:sp>
      <p:sp>
        <p:nvSpPr>
          <p:cNvPr id="14" name="PoljeZBesedilom 7"/>
          <p:cNvSpPr txBox="1">
            <a:spLocks noChangeArrowheads="1"/>
          </p:cNvSpPr>
          <p:nvPr/>
        </p:nvSpPr>
        <p:spPr bwMode="auto">
          <a:xfrm>
            <a:off x="6600825" y="6021387"/>
            <a:ext cx="17922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sl-SI" sz="2400" b="1">
                <a:solidFill>
                  <a:schemeClr val="bg1">
                    <a:lumMod val="10000"/>
                  </a:schemeClr>
                </a:solidFill>
              </a:rPr>
              <a:t>SVILA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3" name="Picture 11" descr="http://www.naturaland.si/slike-lin/lan-natur-M6C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3797300"/>
            <a:ext cx="299878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9" descr="http://www2.arnes.si/~supmrazp/peternel/l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1733550"/>
            <a:ext cx="2617788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7" descr="http://www.sparkslo.protonsoft.pl/zdjecia400/eg/P10481-P104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4068763"/>
            <a:ext cx="2305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 descr="http://greenlifestylemagazine.net/images/issue-5/cott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7" r="27654"/>
          <a:stretch>
            <a:fillRect/>
          </a:stretch>
        </p:blipFill>
        <p:spPr bwMode="auto">
          <a:xfrm>
            <a:off x="622300" y="1444625"/>
            <a:ext cx="20574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1138"/>
            <a:ext cx="9144000" cy="11430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sl-SI" sz="4000" b="1" dirty="0" smtClean="0">
                <a:solidFill>
                  <a:srgbClr val="002060"/>
                </a:solidFill>
              </a:rPr>
              <a:t>NARAVNA VLAKNA RASTLINSKEGA IZVORA</a:t>
            </a:r>
          </a:p>
        </p:txBody>
      </p:sp>
      <p:sp>
        <p:nvSpPr>
          <p:cNvPr id="7" name="PoljeZBesedilom 6"/>
          <p:cNvSpPr txBox="1">
            <a:spLocks noChangeArrowheads="1"/>
          </p:cNvSpPr>
          <p:nvPr/>
        </p:nvSpPr>
        <p:spPr bwMode="auto">
          <a:xfrm>
            <a:off x="111918" y="984091"/>
            <a:ext cx="31924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l-SI" sz="3200" b="1" dirty="0">
                <a:solidFill>
                  <a:srgbClr val="FFFF00"/>
                </a:solidFill>
              </a:rPr>
              <a:t>BOMBAŽEVEC</a:t>
            </a:r>
          </a:p>
        </p:txBody>
      </p:sp>
      <p:sp>
        <p:nvSpPr>
          <p:cNvPr id="8" name="PoljeZBesedilom 7"/>
          <p:cNvSpPr txBox="1">
            <a:spLocks noChangeArrowheads="1"/>
          </p:cNvSpPr>
          <p:nvPr/>
        </p:nvSpPr>
        <p:spPr bwMode="auto">
          <a:xfrm>
            <a:off x="454025" y="3224213"/>
            <a:ext cx="1812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l-SI" sz="2400" b="1"/>
              <a:t>Bombažna vlakna</a:t>
            </a:r>
          </a:p>
        </p:txBody>
      </p:sp>
      <p:sp>
        <p:nvSpPr>
          <p:cNvPr id="9" name="PoljeZBesedilom 8"/>
          <p:cNvSpPr txBox="1">
            <a:spLocks noChangeArrowheads="1"/>
          </p:cNvSpPr>
          <p:nvPr/>
        </p:nvSpPr>
        <p:spPr bwMode="auto">
          <a:xfrm>
            <a:off x="182563" y="5949950"/>
            <a:ext cx="3051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l-SI" sz="2000" b="1"/>
              <a:t>Spodnje</a:t>
            </a:r>
            <a:r>
              <a:rPr lang="sl-SI" sz="1600"/>
              <a:t> </a:t>
            </a:r>
            <a:r>
              <a:rPr lang="sl-SI" sz="2000" b="1"/>
              <a:t>perilo, brisače, posteljnina …</a:t>
            </a:r>
          </a:p>
        </p:txBody>
      </p:sp>
      <p:sp>
        <p:nvSpPr>
          <p:cNvPr id="10" name="PoljeZBesedilom 9"/>
          <p:cNvSpPr txBox="1">
            <a:spLocks noChangeArrowheads="1"/>
          </p:cNvSpPr>
          <p:nvPr/>
        </p:nvSpPr>
        <p:spPr bwMode="auto">
          <a:xfrm>
            <a:off x="3535363" y="3371850"/>
            <a:ext cx="26336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l-SI" sz="2400" b="1"/>
              <a:t>Lanena vlakna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3557588" y="1962150"/>
            <a:ext cx="186531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3600" b="1" dirty="0">
                <a:solidFill>
                  <a:schemeClr val="accent3"/>
                </a:solidFill>
                <a:latin typeface="Arial" charset="0"/>
                <a:cs typeface="Arial" charset="0"/>
              </a:rPr>
              <a:t>LAN</a:t>
            </a:r>
          </a:p>
        </p:txBody>
      </p:sp>
      <p:sp>
        <p:nvSpPr>
          <p:cNvPr id="12" name="PoljeZBesedilom 11"/>
          <p:cNvSpPr txBox="1">
            <a:spLocks noChangeArrowheads="1"/>
          </p:cNvSpPr>
          <p:nvPr/>
        </p:nvSpPr>
        <p:spPr bwMode="auto">
          <a:xfrm>
            <a:off x="3481388" y="5821363"/>
            <a:ext cx="26336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l-SI" sz="2000" b="1" dirty="0"/>
              <a:t>Prti, posteljnina, poletna oblačila …</a:t>
            </a:r>
          </a:p>
        </p:txBody>
      </p:sp>
      <p:sp>
        <p:nvSpPr>
          <p:cNvPr id="13" name="PoljeZBesedilom 12"/>
          <p:cNvSpPr txBox="1">
            <a:spLocks noChangeArrowheads="1"/>
          </p:cNvSpPr>
          <p:nvPr/>
        </p:nvSpPr>
        <p:spPr bwMode="auto">
          <a:xfrm>
            <a:off x="6867525" y="1776413"/>
            <a:ext cx="157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l-SI" sz="2800" b="1"/>
              <a:t>KOKOS</a:t>
            </a:r>
          </a:p>
        </p:txBody>
      </p:sp>
      <p:cxnSp>
        <p:nvCxnSpPr>
          <p:cNvPr id="15" name="Raven puščični konektor 14"/>
          <p:cNvCxnSpPr/>
          <p:nvPr/>
        </p:nvCxnSpPr>
        <p:spPr>
          <a:xfrm rot="5400000">
            <a:off x="1005681" y="2661444"/>
            <a:ext cx="695325" cy="904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konektor 15"/>
          <p:cNvCxnSpPr/>
          <p:nvPr/>
        </p:nvCxnSpPr>
        <p:spPr>
          <a:xfrm rot="16200000" flipH="1">
            <a:off x="1000919" y="4420394"/>
            <a:ext cx="2405062" cy="9334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konektor 17"/>
          <p:cNvCxnSpPr>
            <a:stCxn id="11" idx="2"/>
          </p:cNvCxnSpPr>
          <p:nvPr/>
        </p:nvCxnSpPr>
        <p:spPr>
          <a:xfrm rot="16200000" flipH="1">
            <a:off x="4335463" y="2763837"/>
            <a:ext cx="762000" cy="4540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uščični konektor 18"/>
          <p:cNvCxnSpPr/>
          <p:nvPr/>
        </p:nvCxnSpPr>
        <p:spPr>
          <a:xfrm rot="5400000">
            <a:off x="3090863" y="4745038"/>
            <a:ext cx="2093912" cy="1381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oljeZBesedilom 30"/>
          <p:cNvSpPr txBox="1">
            <a:spLocks noChangeArrowheads="1"/>
          </p:cNvSpPr>
          <p:nvPr/>
        </p:nvSpPr>
        <p:spPr bwMode="auto">
          <a:xfrm>
            <a:off x="7046913" y="3309938"/>
            <a:ext cx="1573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l-SI" sz="2800" b="1"/>
              <a:t>JUTA</a:t>
            </a:r>
          </a:p>
        </p:txBody>
      </p:sp>
      <p:sp>
        <p:nvSpPr>
          <p:cNvPr id="32" name="PoljeZBesedilom 31"/>
          <p:cNvSpPr txBox="1">
            <a:spLocks noChangeArrowheads="1"/>
          </p:cNvSpPr>
          <p:nvPr/>
        </p:nvSpPr>
        <p:spPr bwMode="auto">
          <a:xfrm>
            <a:off x="7010400" y="4324350"/>
            <a:ext cx="1573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l-SI" sz="2800" b="1"/>
              <a:t>. . 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3" name="Picture 7" descr="http://www.metrolic.com/wp-content/uploads/2010/11/largesil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397125"/>
            <a:ext cx="2779712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430213"/>
            <a:ext cx="8924925" cy="1143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buClr>
                <a:schemeClr val="tx1"/>
              </a:buClr>
              <a:defRPr/>
            </a:pPr>
            <a:r>
              <a:rPr lang="sl-SI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NARAVNA VLAKNA ŽIVALSKEGA IZVORA</a:t>
            </a:r>
          </a:p>
        </p:txBody>
      </p:sp>
      <p:sp>
        <p:nvSpPr>
          <p:cNvPr id="7" name="PoljeZBesedilom 6"/>
          <p:cNvSpPr txBox="1">
            <a:spLocks noChangeArrowheads="1"/>
          </p:cNvSpPr>
          <p:nvPr/>
        </p:nvSpPr>
        <p:spPr bwMode="auto">
          <a:xfrm>
            <a:off x="785813" y="1728788"/>
            <a:ext cx="2633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l-SI" sz="3600" b="1"/>
              <a:t>SVILA</a:t>
            </a:r>
          </a:p>
        </p:txBody>
      </p:sp>
      <p:sp>
        <p:nvSpPr>
          <p:cNvPr id="8" name="PoljeZBesedilom 7"/>
          <p:cNvSpPr txBox="1">
            <a:spLocks noChangeArrowheads="1"/>
          </p:cNvSpPr>
          <p:nvPr/>
        </p:nvSpPr>
        <p:spPr bwMode="auto">
          <a:xfrm>
            <a:off x="329406" y="4064426"/>
            <a:ext cx="2432049" cy="830997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sl-SI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GOSENICA SVILOPREJKA</a:t>
            </a:r>
          </a:p>
        </p:txBody>
      </p:sp>
      <p:sp>
        <p:nvSpPr>
          <p:cNvPr id="9" name="PoljeZBesedilom 8"/>
          <p:cNvSpPr txBox="1">
            <a:spLocks noChangeArrowheads="1"/>
          </p:cNvSpPr>
          <p:nvPr/>
        </p:nvSpPr>
        <p:spPr bwMode="auto">
          <a:xfrm>
            <a:off x="4289425" y="5654675"/>
            <a:ext cx="26336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l-SI" sz="2400" dirty="0"/>
              <a:t>KOKON</a:t>
            </a:r>
          </a:p>
        </p:txBody>
      </p:sp>
      <p:sp>
        <p:nvSpPr>
          <p:cNvPr id="10" name="PoljeZBesedilom 9"/>
          <p:cNvSpPr txBox="1">
            <a:spLocks noChangeArrowheads="1"/>
          </p:cNvSpPr>
          <p:nvPr/>
        </p:nvSpPr>
        <p:spPr bwMode="auto">
          <a:xfrm>
            <a:off x="4170363" y="1974850"/>
            <a:ext cx="2632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l-SI" sz="3600" b="1"/>
              <a:t>VOLNA</a:t>
            </a:r>
          </a:p>
        </p:txBody>
      </p:sp>
      <p:sp>
        <p:nvSpPr>
          <p:cNvPr id="11" name="PoljeZBesedilom 10"/>
          <p:cNvSpPr txBox="1">
            <a:spLocks noChangeArrowheads="1"/>
          </p:cNvSpPr>
          <p:nvPr/>
        </p:nvSpPr>
        <p:spPr bwMode="auto">
          <a:xfrm>
            <a:off x="3978275" y="2806700"/>
            <a:ext cx="26320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l-SI" sz="2400"/>
              <a:t>DLAKA OVCE ALI JAGNJETA</a:t>
            </a:r>
          </a:p>
        </p:txBody>
      </p:sp>
      <p:sp>
        <p:nvSpPr>
          <p:cNvPr id="12" name="PoljeZBesedilom 11"/>
          <p:cNvSpPr txBox="1">
            <a:spLocks noChangeArrowheads="1"/>
          </p:cNvSpPr>
          <p:nvPr/>
        </p:nvSpPr>
        <p:spPr bwMode="auto">
          <a:xfrm>
            <a:off x="6227762" y="4094270"/>
            <a:ext cx="2633663" cy="1201738"/>
          </a:xfrm>
          <a:prstGeom prst="rect">
            <a:avLst/>
          </a:prstGeom>
          <a:solidFill>
            <a:srgbClr val="9933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sl-SI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TUDI DLAKA KAMEL IN ZAJCEV</a:t>
            </a:r>
          </a:p>
        </p:txBody>
      </p:sp>
      <p:pic>
        <p:nvPicPr>
          <p:cNvPr id="60425" name="Picture 9" descr="http://kaigorotan.com/blog/wp-content/uploads/2008/04/kapangan-silkwo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4837113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7" name="Picture 11" descr="http://t3.gstatic.com/images?q=tbn:ANd9GcQl0G7dRUH1h_T-s2PgIQzIWvXfMMKsqkMCMYJLgx-PUWzr2rX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1922463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4313382" y="60060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i="1" dirty="0"/>
              <a:t>I</a:t>
            </a:r>
            <a:r>
              <a:rPr lang="da-DK" i="1" dirty="0" smtClean="0"/>
              <a:t>z niti, vlaken narejen</a:t>
            </a:r>
            <a:r>
              <a:rPr lang="sl-SI" i="1" dirty="0" smtClean="0"/>
              <a:t> </a:t>
            </a:r>
            <a:r>
              <a:rPr lang="da-DK" i="1" dirty="0" smtClean="0"/>
              <a:t>ovoj bube nekaterih metuljev; zapredek</a:t>
            </a:r>
            <a:endParaRPr lang="sl-SI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1" grpId="0"/>
      <p:bldP spid="12" grpId="0" animBg="1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freeppt_0009_slide">
  <a:themeElements>
    <a:clrScheme name="Officeova tema 2">
      <a:dk1>
        <a:srgbClr val="000000"/>
      </a:dk1>
      <a:lt1>
        <a:srgbClr val="99FFFF"/>
      </a:lt1>
      <a:dk2>
        <a:srgbClr val="000000"/>
      </a:dk2>
      <a:lt2>
        <a:srgbClr val="B2B2B2"/>
      </a:lt2>
      <a:accent1>
        <a:srgbClr val="3A6EA6"/>
      </a:accent1>
      <a:accent2>
        <a:srgbClr val="47873D"/>
      </a:accent2>
      <a:accent3>
        <a:srgbClr val="CAFFFF"/>
      </a:accent3>
      <a:accent4>
        <a:srgbClr val="000000"/>
      </a:accent4>
      <a:accent5>
        <a:srgbClr val="AEBAD0"/>
      </a:accent5>
      <a:accent6>
        <a:srgbClr val="3F7A36"/>
      </a:accent6>
      <a:hlink>
        <a:srgbClr val="535087"/>
      </a:hlink>
      <a:folHlink>
        <a:srgbClr val="006B6B"/>
      </a:folHlink>
    </a:clrScheme>
    <a:fontScheme name="Officeova tem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ova tema 1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7A8C"/>
        </a:accent2>
        <a:accent3>
          <a:srgbClr val="CAFFFF"/>
        </a:accent3>
        <a:accent4>
          <a:srgbClr val="000000"/>
        </a:accent4>
        <a:accent5>
          <a:srgbClr val="AAC5C5"/>
        </a:accent5>
        <a:accent6>
          <a:srgbClr val="006E7E"/>
        </a:accent6>
        <a:hlink>
          <a:srgbClr val="007373"/>
        </a:hlink>
        <a:folHlink>
          <a:srgbClr val="006C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2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3A6EA6"/>
        </a:accent1>
        <a:accent2>
          <a:srgbClr val="47873D"/>
        </a:accent2>
        <a:accent3>
          <a:srgbClr val="CAFFFF"/>
        </a:accent3>
        <a:accent4>
          <a:srgbClr val="000000"/>
        </a:accent4>
        <a:accent5>
          <a:srgbClr val="AEBAD0"/>
        </a:accent5>
        <a:accent6>
          <a:srgbClr val="3F7A36"/>
        </a:accent6>
        <a:hlink>
          <a:srgbClr val="535087"/>
        </a:hlink>
        <a:folHlink>
          <a:srgbClr val="006B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3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8C6838"/>
        </a:accent1>
        <a:accent2>
          <a:srgbClr val="007A7A"/>
        </a:accent2>
        <a:accent3>
          <a:srgbClr val="CAFFFF"/>
        </a:accent3>
        <a:accent4>
          <a:srgbClr val="000000"/>
        </a:accent4>
        <a:accent5>
          <a:srgbClr val="C5B9AE"/>
        </a:accent5>
        <a:accent6>
          <a:srgbClr val="006E6E"/>
        </a:accent6>
        <a:hlink>
          <a:srgbClr val="8C3F43"/>
        </a:hlink>
        <a:folHlink>
          <a:srgbClr val="8039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4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807D39"/>
        </a:accent1>
        <a:accent2>
          <a:srgbClr val="8C5438"/>
        </a:accent2>
        <a:accent3>
          <a:srgbClr val="CAFFFF"/>
        </a:accent3>
        <a:accent4>
          <a:srgbClr val="000000"/>
        </a:accent4>
        <a:accent5>
          <a:srgbClr val="C0BFAE"/>
        </a:accent5>
        <a:accent6>
          <a:srgbClr val="7E4B32"/>
        </a:accent6>
        <a:hlink>
          <a:srgbClr val="006E6E"/>
        </a:hlink>
        <a:folHlink>
          <a:srgbClr val="6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7A8C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6E7E"/>
        </a:accent6>
        <a:hlink>
          <a:srgbClr val="007373"/>
        </a:hlink>
        <a:folHlink>
          <a:srgbClr val="006C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A6EA6"/>
        </a:accent1>
        <a:accent2>
          <a:srgbClr val="47873D"/>
        </a:accent2>
        <a:accent3>
          <a:srgbClr val="FFFFFF"/>
        </a:accent3>
        <a:accent4>
          <a:srgbClr val="000000"/>
        </a:accent4>
        <a:accent5>
          <a:srgbClr val="AEBAD0"/>
        </a:accent5>
        <a:accent6>
          <a:srgbClr val="3F7A36"/>
        </a:accent6>
        <a:hlink>
          <a:srgbClr val="535087"/>
        </a:hlink>
        <a:folHlink>
          <a:srgbClr val="006B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C6838"/>
        </a:accent1>
        <a:accent2>
          <a:srgbClr val="007A7A"/>
        </a:accent2>
        <a:accent3>
          <a:srgbClr val="FFFFFF"/>
        </a:accent3>
        <a:accent4>
          <a:srgbClr val="000000"/>
        </a:accent4>
        <a:accent5>
          <a:srgbClr val="C5B9AE"/>
        </a:accent5>
        <a:accent6>
          <a:srgbClr val="006E6E"/>
        </a:accent6>
        <a:hlink>
          <a:srgbClr val="8C3F43"/>
        </a:hlink>
        <a:folHlink>
          <a:srgbClr val="8039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39"/>
        </a:accent1>
        <a:accent2>
          <a:srgbClr val="8C5438"/>
        </a:accent2>
        <a:accent3>
          <a:srgbClr val="FFFFFF"/>
        </a:accent3>
        <a:accent4>
          <a:srgbClr val="000000"/>
        </a:accent4>
        <a:accent5>
          <a:srgbClr val="C0BFAE"/>
        </a:accent5>
        <a:accent6>
          <a:srgbClr val="7E4B32"/>
        </a:accent6>
        <a:hlink>
          <a:srgbClr val="006E6E"/>
        </a:hlink>
        <a:folHlink>
          <a:srgbClr val="6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99FFFF"/>
      </a:lt1>
      <a:dk2>
        <a:srgbClr val="000000"/>
      </a:dk2>
      <a:lt2>
        <a:srgbClr val="B2B2B2"/>
      </a:lt2>
      <a:accent1>
        <a:srgbClr val="3A6EA6"/>
      </a:accent1>
      <a:accent2>
        <a:srgbClr val="47873D"/>
      </a:accent2>
      <a:accent3>
        <a:srgbClr val="CAFFFF"/>
      </a:accent3>
      <a:accent4>
        <a:srgbClr val="000000"/>
      </a:accent4>
      <a:accent5>
        <a:srgbClr val="AEBAD0"/>
      </a:accent5>
      <a:accent6>
        <a:srgbClr val="3F7A36"/>
      </a:accent6>
      <a:hlink>
        <a:srgbClr val="535087"/>
      </a:hlink>
      <a:folHlink>
        <a:srgbClr val="006B6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7A8C"/>
        </a:accent2>
        <a:accent3>
          <a:srgbClr val="CAFFFF"/>
        </a:accent3>
        <a:accent4>
          <a:srgbClr val="000000"/>
        </a:accent4>
        <a:accent5>
          <a:srgbClr val="AAC5C5"/>
        </a:accent5>
        <a:accent6>
          <a:srgbClr val="006E7E"/>
        </a:accent6>
        <a:hlink>
          <a:srgbClr val="007373"/>
        </a:hlink>
        <a:folHlink>
          <a:srgbClr val="006C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3A6EA6"/>
        </a:accent1>
        <a:accent2>
          <a:srgbClr val="47873D"/>
        </a:accent2>
        <a:accent3>
          <a:srgbClr val="CAFFFF"/>
        </a:accent3>
        <a:accent4>
          <a:srgbClr val="000000"/>
        </a:accent4>
        <a:accent5>
          <a:srgbClr val="AEBAD0"/>
        </a:accent5>
        <a:accent6>
          <a:srgbClr val="3F7A36"/>
        </a:accent6>
        <a:hlink>
          <a:srgbClr val="535087"/>
        </a:hlink>
        <a:folHlink>
          <a:srgbClr val="006B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8C6838"/>
        </a:accent1>
        <a:accent2>
          <a:srgbClr val="007A7A"/>
        </a:accent2>
        <a:accent3>
          <a:srgbClr val="CAFFFF"/>
        </a:accent3>
        <a:accent4>
          <a:srgbClr val="000000"/>
        </a:accent4>
        <a:accent5>
          <a:srgbClr val="C5B9AE"/>
        </a:accent5>
        <a:accent6>
          <a:srgbClr val="006E6E"/>
        </a:accent6>
        <a:hlink>
          <a:srgbClr val="8C3F43"/>
        </a:hlink>
        <a:folHlink>
          <a:srgbClr val="8039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807D39"/>
        </a:accent1>
        <a:accent2>
          <a:srgbClr val="8C5438"/>
        </a:accent2>
        <a:accent3>
          <a:srgbClr val="CAFFFF"/>
        </a:accent3>
        <a:accent4>
          <a:srgbClr val="000000"/>
        </a:accent4>
        <a:accent5>
          <a:srgbClr val="C0BFAE"/>
        </a:accent5>
        <a:accent6>
          <a:srgbClr val="7E4B32"/>
        </a:accent6>
        <a:hlink>
          <a:srgbClr val="006E6E"/>
        </a:hlink>
        <a:folHlink>
          <a:srgbClr val="6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7A8C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6E7E"/>
        </a:accent6>
        <a:hlink>
          <a:srgbClr val="007373"/>
        </a:hlink>
        <a:folHlink>
          <a:srgbClr val="006C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A6EA6"/>
        </a:accent1>
        <a:accent2>
          <a:srgbClr val="47873D"/>
        </a:accent2>
        <a:accent3>
          <a:srgbClr val="FFFFFF"/>
        </a:accent3>
        <a:accent4>
          <a:srgbClr val="000000"/>
        </a:accent4>
        <a:accent5>
          <a:srgbClr val="AEBAD0"/>
        </a:accent5>
        <a:accent6>
          <a:srgbClr val="3F7A36"/>
        </a:accent6>
        <a:hlink>
          <a:srgbClr val="535087"/>
        </a:hlink>
        <a:folHlink>
          <a:srgbClr val="006B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C6838"/>
        </a:accent1>
        <a:accent2>
          <a:srgbClr val="007A7A"/>
        </a:accent2>
        <a:accent3>
          <a:srgbClr val="FFFFFF"/>
        </a:accent3>
        <a:accent4>
          <a:srgbClr val="000000"/>
        </a:accent4>
        <a:accent5>
          <a:srgbClr val="C5B9AE"/>
        </a:accent5>
        <a:accent6>
          <a:srgbClr val="006E6E"/>
        </a:accent6>
        <a:hlink>
          <a:srgbClr val="8C3F43"/>
        </a:hlink>
        <a:folHlink>
          <a:srgbClr val="8039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39"/>
        </a:accent1>
        <a:accent2>
          <a:srgbClr val="8C5438"/>
        </a:accent2>
        <a:accent3>
          <a:srgbClr val="FFFFFF"/>
        </a:accent3>
        <a:accent4>
          <a:srgbClr val="000000"/>
        </a:accent4>
        <a:accent5>
          <a:srgbClr val="C0BFAE"/>
        </a:accent5>
        <a:accent6>
          <a:srgbClr val="7E4B32"/>
        </a:accent6>
        <a:hlink>
          <a:srgbClr val="006E6E"/>
        </a:hlink>
        <a:folHlink>
          <a:srgbClr val="6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freeppt_0009_slide</Template>
  <TotalTime>227</TotalTime>
  <Words>531</Words>
  <Application>Microsoft Office PowerPoint</Application>
  <PresentationFormat>Diaprojekcija na zaslonu (4:3)</PresentationFormat>
  <Paragraphs>98</Paragraphs>
  <Slides>19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Comic Sans MS</vt:lpstr>
      <vt:lpstr>Cooper Black</vt:lpstr>
      <vt:lpstr>freeppt_0009_slide</vt:lpstr>
      <vt:lpstr>1_Default Design</vt:lpstr>
      <vt:lpstr>PowerPointova predstavitev</vt:lpstr>
      <vt:lpstr>PowerPointova predstavitev</vt:lpstr>
      <vt:lpstr>PowerPointova predstavitev</vt:lpstr>
      <vt:lpstr>  Natančno si oglej sukanec.  Je tudi sukanec sestavljen iz vlaken? </vt:lpstr>
      <vt:lpstr>VLAKNA</vt:lpstr>
      <vt:lpstr>NARAVNA VLAKNA</vt:lpstr>
      <vt:lpstr>PowerPointova predstavitev</vt:lpstr>
      <vt:lpstr>NARAVNA VLAKNA RASTLINSKEGA IZVORA</vt:lpstr>
      <vt:lpstr>PowerPointova predstavitev</vt:lpstr>
      <vt:lpstr>PowerPointova predstavitev</vt:lpstr>
      <vt:lpstr>ZANIMIVOST</vt:lpstr>
      <vt:lpstr>IZDELKI IZ RASTLINSKIH VLAKEN SO:</vt:lpstr>
      <vt:lpstr>PowerPointova predstavitev</vt:lpstr>
      <vt:lpstr>PowerPointova predstavitev</vt:lpstr>
      <vt:lpstr>VLAKNA SE MED SEBOJ RAZLIKUJEJO PO DOLŽINI IN DEBELINI.</vt:lpstr>
      <vt:lpstr>KAKŠNO JE BLAGO, JE ODVISNO OD LASTNOSTI VLAKEN</vt:lpstr>
      <vt:lpstr>PowerPointova predstavitev</vt:lpstr>
      <vt:lpstr>TEKSTILNA OBRT IN INDUSTRIJA</vt:lpstr>
      <vt:lpstr>DEJAVNOST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Nina</dc:creator>
  <cp:lastModifiedBy>Marjeta</cp:lastModifiedBy>
  <cp:revision>31</cp:revision>
  <dcterms:created xsi:type="dcterms:W3CDTF">2012-02-04T11:57:05Z</dcterms:created>
  <dcterms:modified xsi:type="dcterms:W3CDTF">2020-04-03T08:27:17Z</dcterms:modified>
</cp:coreProperties>
</file>